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169F8-35C8-4F25-BAFD-7621E390FB82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ABFF1-3258-455A-9BB0-BC5FF3FD22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962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ABFF1-3258-455A-9BB0-BC5FF3FD229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31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ABFF1-3258-455A-9BB0-BC5FF3FD229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908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ABFF1-3258-455A-9BB0-BC5FF3FD229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631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ABFF1-3258-455A-9BB0-BC5FF3FD229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923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76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71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84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20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92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59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19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561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28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8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01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60AA9-1C08-47F6-B628-C856A17F34EE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0B2A0-3CD3-4F84-AD68-87663AB074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50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64196"/>
            <a:ext cx="12192000" cy="4453724"/>
          </a:xfrm>
          <a:solidFill>
            <a:schemeClr val="bg1">
              <a:alpha val="74000"/>
            </a:schemeClr>
          </a:solidFill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мероприятия 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жилищных условий граждан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проживающих в сельской местности, в том числе молодых семей и молодых специалистов" в рамках федеральной государственной программы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хозяйства и регулирования рынков сельскохозяйственной продукции, сырья и продовольствия на 2013 - 2020 годы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6" name="Picture 8" descr="ÐÐ°ÑÑÐ¸Ð½ÐºÐ¸ Ð¿Ð¾ Ð·Ð°Ð¿ÑÐ¾ÑÑ ÑÐµÐ¼ÑÑ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285"/>
            <a:ext cx="2308860" cy="178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90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051559"/>
          </a:xfrm>
          <a:solidFill>
            <a:schemeClr val="bg1">
              <a:alpha val="74000"/>
            </a:schemeClr>
          </a:solidFill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формирования списка получателей социальной выплаты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1956" y="1284875"/>
            <a:ext cx="4082257" cy="514183"/>
          </a:xfrm>
          <a:prstGeom prst="rect">
            <a:avLst/>
          </a:prstGeom>
          <a:solidFill>
            <a:schemeClr val="bg1">
              <a:alpha val="74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01 августа текущего года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078588" y="2041177"/>
            <a:ext cx="4082257" cy="525586"/>
          </a:xfrm>
          <a:prstGeom prst="rect">
            <a:avLst/>
          </a:prstGeom>
          <a:solidFill>
            <a:schemeClr val="bg1">
              <a:alpha val="74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01 ноября текущего года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039595" y="2808882"/>
            <a:ext cx="4128655" cy="525586"/>
          </a:xfrm>
          <a:prstGeom prst="rect">
            <a:avLst/>
          </a:prstGeom>
          <a:solidFill>
            <a:schemeClr val="bg1">
              <a:alpha val="74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31 декабря текущего года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55706" y="1891546"/>
            <a:ext cx="3922527" cy="810461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Местная администрация принимает документы от граждан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073233" y="2642834"/>
            <a:ext cx="3922527" cy="810461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формирует предварительный список участников мероприятия</a:t>
            </a: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8160845" y="3406749"/>
            <a:ext cx="3922527" cy="1141503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формирует сводные списки участников мероприятия на очередной </a:t>
            </a:r>
            <a:b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фин. год и плановый период</a:t>
            </a:r>
          </a:p>
        </p:txBody>
      </p:sp>
      <p:sp>
        <p:nvSpPr>
          <p:cNvPr id="3" name="Стрелка углом вверх 2"/>
          <p:cNvSpPr/>
          <p:nvPr/>
        </p:nvSpPr>
        <p:spPr>
          <a:xfrm rot="10800000" flipH="1">
            <a:off x="4114213" y="1443242"/>
            <a:ext cx="1429622" cy="558140"/>
          </a:xfrm>
          <a:prstGeom prst="bentUpArrow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5130746" y="4727408"/>
            <a:ext cx="4318758" cy="1970275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000"/>
              </a:lnSpc>
            </a:pP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20 раб. дней </a:t>
            </a: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направляет в ОМСУ:</a:t>
            </a:r>
          </a:p>
          <a:p>
            <a:pPr marL="342900" indent="-342900" algn="just">
              <a:lnSpc>
                <a:spcPts val="2000"/>
              </a:lnSpc>
              <a:buFontTx/>
              <a:buChar char="-"/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сводные списки получателей социальной выплаты;</a:t>
            </a:r>
          </a:p>
          <a:p>
            <a:pPr marL="342900" indent="-342900" algn="just">
              <a:lnSpc>
                <a:spcPts val="2000"/>
              </a:lnSpc>
              <a:buFontTx/>
              <a:buChar char="-"/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необходимости обновления документов получателей</a:t>
            </a: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150706" y="5277107"/>
            <a:ext cx="3922527" cy="826969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000"/>
              </a:lnSpc>
            </a:pP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10 рабочих дней </a:t>
            </a: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ОМСУ направляют уведомления гражданам</a:t>
            </a:r>
          </a:p>
        </p:txBody>
      </p:sp>
      <p:sp>
        <p:nvSpPr>
          <p:cNvPr id="25" name="Стрелка углом вверх 24"/>
          <p:cNvSpPr/>
          <p:nvPr/>
        </p:nvSpPr>
        <p:spPr>
          <a:xfrm rot="10800000" flipH="1">
            <a:off x="8160845" y="2161164"/>
            <a:ext cx="1429622" cy="558140"/>
          </a:xfrm>
          <a:prstGeom prst="bentUpArrow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ашивка 8"/>
          <p:cNvSpPr/>
          <p:nvPr/>
        </p:nvSpPr>
        <p:spPr>
          <a:xfrm rot="5947217">
            <a:off x="11126597" y="4536013"/>
            <a:ext cx="525780" cy="71327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 rot="7409984">
            <a:off x="10883630" y="4897611"/>
            <a:ext cx="525780" cy="71327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Нашивка 27"/>
          <p:cNvSpPr/>
          <p:nvPr/>
        </p:nvSpPr>
        <p:spPr>
          <a:xfrm rot="7815205">
            <a:off x="10623902" y="5201320"/>
            <a:ext cx="525780" cy="71327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 rot="8474110">
            <a:off x="10269313" y="5457391"/>
            <a:ext cx="525780" cy="71327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Нашивка 29"/>
          <p:cNvSpPr/>
          <p:nvPr/>
        </p:nvSpPr>
        <p:spPr>
          <a:xfrm rot="9634779">
            <a:off x="9843875" y="5647655"/>
            <a:ext cx="525780" cy="71327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Нашивка 30"/>
          <p:cNvSpPr/>
          <p:nvPr/>
        </p:nvSpPr>
        <p:spPr>
          <a:xfrm rot="10017699">
            <a:off x="9459385" y="5719920"/>
            <a:ext cx="525780" cy="71327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Нашивка 31"/>
          <p:cNvSpPr/>
          <p:nvPr/>
        </p:nvSpPr>
        <p:spPr>
          <a:xfrm rot="10800000">
            <a:off x="4600322" y="5434531"/>
            <a:ext cx="525780" cy="71327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Нашивка 32"/>
          <p:cNvSpPr/>
          <p:nvPr/>
        </p:nvSpPr>
        <p:spPr>
          <a:xfrm rot="10800000">
            <a:off x="4158362" y="5449771"/>
            <a:ext cx="525780" cy="71327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3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668779"/>
          </a:xfrm>
          <a:solidFill>
            <a:schemeClr val="bg1">
              <a:alpha val="74000"/>
            </a:schemeClr>
          </a:solidFill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мероприятия </a:t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путем предоставления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выплаты </a:t>
            </a:r>
            <a:b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строительство (приобретение) жилья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0" y="3551583"/>
            <a:ext cx="12192000" cy="3306417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 от 14.07.2012 № 717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effectLst/>
                <a:latin typeface="Times New Roman" panose="02020603050405020304" pitchFamily="18" charset="0"/>
              </a:rPr>
              <a:t>"О Государственной программе развития сельского хозяйства и регулирования рынков сельскохозяйственной продукции, сырья и продовольствия на 2013 - 2020 годы"</a:t>
            </a:r>
          </a:p>
          <a:p>
            <a:pPr algn="just"/>
            <a:endParaRPr lang="ru-RU" sz="1800" b="0" dirty="0" smtClean="0">
              <a:effectLst/>
              <a:latin typeface="Verdana" panose="020B0604030504040204" pitchFamily="34" charset="0"/>
            </a:endParaRPr>
          </a:p>
          <a:p>
            <a:pPr algn="just"/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Хабаровского края от 15.06.2018 № 220-пр 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"О мерах по реализации на территории Хабаровского края мероприятия по улучшению жилищных условий граждан, проживающих в сельской местности, в том числе молодых семей и молодых специалистов, подпрограммы "Устойчивое развитие сельских территорий" Государственной программы развития сельского хозяйства и регулирования рынков сельскохозяйственной продукции, сырья и продовольствия на 2013 - 2020 годы" 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-57150" y="2941983"/>
            <a:ext cx="5772150" cy="609600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правовая база: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8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661597"/>
          </a:xfrm>
          <a:solidFill>
            <a:schemeClr val="bg1">
              <a:alpha val="74000"/>
            </a:schemeClr>
          </a:solidFill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данного вида государственной поддержки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20041" y="2313966"/>
            <a:ext cx="2594610" cy="531614"/>
          </a:xfrm>
          <a:prstGeom prst="rect">
            <a:avLst/>
          </a:prstGeom>
          <a:solidFill>
            <a:schemeClr val="bg1">
              <a:alpha val="74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выплата </a:t>
            </a: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предоставляется на: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158361" y="1146068"/>
            <a:ext cx="3922527" cy="810461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b="1" dirty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риобретение</a:t>
            </a: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жилого помещения в сельской местности</a:t>
            </a: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1013461" y="4372440"/>
            <a:ext cx="10427969" cy="477690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noFill/>
            <a:prstDash val="sysDot"/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000"/>
              </a:lnSpc>
            </a:pP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общей площади </a:t>
            </a: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жилого помещения, установленный для семей </a:t>
            </a: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разной численности:</a:t>
            </a: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158360" y="2035119"/>
            <a:ext cx="3922527" cy="810461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</a:t>
            </a: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жилого помещения в сельской местности, в том числе уже ранее начатого</a:t>
            </a: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4158360" y="2942809"/>
            <a:ext cx="3922527" cy="810461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долевом строительстве </a:t>
            </a: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жилого помещения в сельской местности</a:t>
            </a:r>
          </a:p>
        </p:txBody>
      </p:sp>
      <p:cxnSp>
        <p:nvCxnSpPr>
          <p:cNvPr id="6" name="Прямая со стрелкой 5"/>
          <p:cNvCxnSpPr>
            <a:stCxn id="19" idx="3"/>
          </p:cNvCxnSpPr>
          <p:nvPr/>
        </p:nvCxnSpPr>
        <p:spPr>
          <a:xfrm flipV="1">
            <a:off x="2914651" y="1551298"/>
            <a:ext cx="1158582" cy="10284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24" idx="1"/>
          </p:cNvCxnSpPr>
          <p:nvPr/>
        </p:nvCxnSpPr>
        <p:spPr>
          <a:xfrm flipV="1">
            <a:off x="2914651" y="2440350"/>
            <a:ext cx="1243709" cy="1685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26" idx="1"/>
          </p:cNvCxnSpPr>
          <p:nvPr/>
        </p:nvCxnSpPr>
        <p:spPr>
          <a:xfrm>
            <a:off x="2914651" y="2629704"/>
            <a:ext cx="1243709" cy="7183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Заголовок 1"/>
          <p:cNvSpPr txBox="1">
            <a:spLocks/>
          </p:cNvSpPr>
          <p:nvPr/>
        </p:nvSpPr>
        <p:spPr>
          <a:xfrm>
            <a:off x="8806616" y="1708281"/>
            <a:ext cx="3229173" cy="1245957"/>
          </a:xfrm>
          <a:prstGeom prst="rect">
            <a:avLst/>
          </a:prstGeom>
          <a:solidFill>
            <a:schemeClr val="bg1">
              <a:alpha val="74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социальной выплаты может достигать </a:t>
            </a: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70 % от расчетной стоимости жилья*</a:t>
            </a:r>
          </a:p>
        </p:txBody>
      </p:sp>
      <p:pic>
        <p:nvPicPr>
          <p:cNvPr id="8196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" y="5180174"/>
            <a:ext cx="608964" cy="121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Нашивка 9"/>
          <p:cNvSpPr/>
          <p:nvPr/>
        </p:nvSpPr>
        <p:spPr>
          <a:xfrm>
            <a:off x="1165860" y="5440680"/>
            <a:ext cx="422910" cy="731520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Заголовок 1"/>
          <p:cNvSpPr txBox="1">
            <a:spLocks/>
          </p:cNvSpPr>
          <p:nvPr/>
        </p:nvSpPr>
        <p:spPr>
          <a:xfrm>
            <a:off x="1623061" y="5520690"/>
            <a:ext cx="1600200" cy="731520"/>
          </a:xfrm>
          <a:prstGeom prst="rect">
            <a:avLst/>
          </a:prstGeom>
          <a:solidFill>
            <a:schemeClr val="bg1">
              <a:alpha val="74000"/>
            </a:schemeClr>
          </a:solidFill>
          <a:ln w="28575">
            <a:noFill/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8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33 кв. м.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0042" y="4972051"/>
            <a:ext cx="2983230" cy="18059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Нашивка 38"/>
          <p:cNvSpPr/>
          <p:nvPr/>
        </p:nvSpPr>
        <p:spPr>
          <a:xfrm>
            <a:off x="4560447" y="5440680"/>
            <a:ext cx="422910" cy="731520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Заголовок 1"/>
          <p:cNvSpPr txBox="1">
            <a:spLocks/>
          </p:cNvSpPr>
          <p:nvPr/>
        </p:nvSpPr>
        <p:spPr>
          <a:xfrm>
            <a:off x="5383408" y="5520690"/>
            <a:ext cx="1600200" cy="731520"/>
          </a:xfrm>
          <a:prstGeom prst="rect">
            <a:avLst/>
          </a:prstGeom>
          <a:solidFill>
            <a:schemeClr val="bg1">
              <a:alpha val="74000"/>
            </a:schemeClr>
          </a:solidFill>
          <a:ln w="28575">
            <a:noFill/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8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42 кв. м.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470910" y="4972051"/>
            <a:ext cx="3604259" cy="18059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206" name="Picture 1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210" y="5075353"/>
            <a:ext cx="1030237" cy="159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Нашивка 43"/>
          <p:cNvSpPr/>
          <p:nvPr/>
        </p:nvSpPr>
        <p:spPr>
          <a:xfrm>
            <a:off x="4850007" y="5467350"/>
            <a:ext cx="422910" cy="731520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Нашивка 44"/>
          <p:cNvSpPr/>
          <p:nvPr/>
        </p:nvSpPr>
        <p:spPr>
          <a:xfrm>
            <a:off x="9595362" y="5440680"/>
            <a:ext cx="422910" cy="731520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Заголовок 1"/>
          <p:cNvSpPr txBox="1">
            <a:spLocks/>
          </p:cNvSpPr>
          <p:nvPr/>
        </p:nvSpPr>
        <p:spPr>
          <a:xfrm>
            <a:off x="10372602" y="5229442"/>
            <a:ext cx="1600200" cy="1153996"/>
          </a:xfrm>
          <a:prstGeom prst="rect">
            <a:avLst/>
          </a:prstGeom>
          <a:solidFill>
            <a:schemeClr val="bg1">
              <a:alpha val="74000"/>
            </a:schemeClr>
          </a:solidFill>
          <a:ln w="28575">
            <a:noFill/>
            <a:prstDash val="sysDot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8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18 кв. м. </a:t>
            </a: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каждого из членов семьи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7364729" y="4972051"/>
            <a:ext cx="4671060" cy="18059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Нашивка 47"/>
          <p:cNvSpPr/>
          <p:nvPr/>
        </p:nvSpPr>
        <p:spPr>
          <a:xfrm>
            <a:off x="9884922" y="5467350"/>
            <a:ext cx="422910" cy="731520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Нашивка 48"/>
          <p:cNvSpPr/>
          <p:nvPr/>
        </p:nvSpPr>
        <p:spPr>
          <a:xfrm>
            <a:off x="9301992" y="5455920"/>
            <a:ext cx="422910" cy="731520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8214" name="Picture 2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990" y="5030556"/>
            <a:ext cx="1274201" cy="164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1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08659"/>
          </a:xfrm>
          <a:solidFill>
            <a:schemeClr val="bg1">
              <a:alpha val="74000"/>
            </a:schemeClr>
          </a:solidFill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получателей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выплаты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685997"/>
              </p:ext>
            </p:extLst>
          </p:nvPr>
        </p:nvGraphicFramePr>
        <p:xfrm>
          <a:off x="-1" y="1114418"/>
          <a:ext cx="12192000" cy="542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31097"/>
                <a:gridCol w="4161182"/>
                <a:gridCol w="43997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Гражданин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Молодая семья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Молодой специалист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лицо,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проживающее (зарегистрированное) в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сельской местности;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в сельской местности (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1 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собственных (заемных) средств в размере не менее 30 % от стоимости строительства (приобретения);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признание нуждающимся в улучшении жилищных условий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зарегистрированные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браке, или неполная семья из одного родителя не старше 35 лет;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постоянное проживание (регистрация) в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сельской местности;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в сфере АПК или социальной сфере;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собственных (заемных) средств в размере не менее 30 % от стоимости строительства (приобретения);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признание семьи нуждающейся в улучшении жилищных условий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одиноко проживающее или состоящее в браке лицо не старше 35 лет, имеющее законченное высшее (среднее профессиональное) образование;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постоянное проживание (регистрация) в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сельской местности;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в сфере АПК или социальной сфере;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собственных (заемных) средств в размере не менее 30 % от стоимости строительства (приобретения);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признание нуждающимся в улучшении жилищных условий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71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588770"/>
          </a:xfrm>
          <a:solidFill>
            <a:schemeClr val="bg1">
              <a:alpha val="74000"/>
            </a:schemeClr>
          </a:solidFill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получения социальной выплаты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молодыми семьями и молодыми специалистами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изъявившими желание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проживать и работать в агропромышленном комплексе или социальной сфере (основное место работы) в сельской местности (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переезжающие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762372"/>
            <a:ext cx="6652592" cy="4764158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в сельскую местность, в границах которой лицо работает в агропромышленном комплексе или социальной сфере;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проживание в границах сельской территории на условиях найма, аренды, безвозмездного пользования и т.д.;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по месту пребывания;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</a:t>
            </a:r>
            <a:r>
              <a:rPr lang="ru-RU" sz="2400" b="0" dirty="0" smtClean="0">
                <a:effectLst/>
                <a:latin typeface="Times New Roman" panose="02020603050405020304" pitchFamily="18" charset="0"/>
              </a:rPr>
              <a:t>жилого помещения (жилого дома) в границах соответствующего муниципального района (городского округа), включая административный центр муниципального образования, в котором работает лицо</a:t>
            </a:r>
            <a:endParaRPr lang="ru-RU" sz="1800" b="0" dirty="0" smtClean="0">
              <a:effectLst/>
              <a:latin typeface="Verdana" panose="020B0604030504040204" pitchFamily="34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11617" y="2219572"/>
            <a:ext cx="5380383" cy="3015368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последнего курса образовательной организации, заключившие соглашения с работодателем о трудоустройстве в сельской местности, в которой изъявили желание постоянно проживать и работать (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молодых специалистов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73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643594"/>
          </a:xfrm>
          <a:solidFill>
            <a:schemeClr val="bg1">
              <a:alpha val="74000"/>
            </a:schemeClr>
          </a:solidFill>
        </p:spPr>
        <p:txBody>
          <a:bodyPr anchor="t" anchorCtr="0">
            <a:noAutofit/>
          </a:bodyPr>
          <a:lstStyle/>
          <a:p>
            <a:pPr>
              <a:lnSpc>
                <a:spcPts val="3500"/>
              </a:lnSpc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Очередность предоставления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выплаты гражданам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АПК – агропромышленный комплекс; соц. сфера – социальная сфера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129706" y="1026177"/>
            <a:ext cx="437322" cy="369332"/>
            <a:chOff x="2451652" y="875505"/>
            <a:chExt cx="437322" cy="369332"/>
          </a:xfrm>
        </p:grpSpPr>
        <p:sp>
          <p:nvSpPr>
            <p:cNvPr id="12" name="Овал 11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129209" y="1851166"/>
            <a:ext cx="437322" cy="369332"/>
            <a:chOff x="2451652" y="875505"/>
            <a:chExt cx="437322" cy="369332"/>
          </a:xfrm>
        </p:grpSpPr>
        <p:sp>
          <p:nvSpPr>
            <p:cNvPr id="16" name="Овал 15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2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151572" y="2677527"/>
            <a:ext cx="437322" cy="369332"/>
            <a:chOff x="2451652" y="875505"/>
            <a:chExt cx="437322" cy="369332"/>
          </a:xfrm>
        </p:grpSpPr>
        <p:sp>
          <p:nvSpPr>
            <p:cNvPr id="19" name="Овал 18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3</a:t>
              </a:r>
              <a:endParaRPr lang="ru-RU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147099" y="3570071"/>
            <a:ext cx="437322" cy="369332"/>
            <a:chOff x="2451652" y="875505"/>
            <a:chExt cx="437322" cy="369332"/>
          </a:xfrm>
        </p:grpSpPr>
        <p:sp>
          <p:nvSpPr>
            <p:cNvPr id="22" name="Овал 21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4</a:t>
              </a:r>
              <a:endParaRPr lang="ru-RU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80727" y="4469272"/>
            <a:ext cx="437322" cy="369332"/>
            <a:chOff x="2451652" y="875505"/>
            <a:chExt cx="437322" cy="369332"/>
          </a:xfrm>
        </p:grpSpPr>
        <p:sp>
          <p:nvSpPr>
            <p:cNvPr id="25" name="Овал 24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5</a:t>
              </a:r>
              <a:endParaRPr lang="ru-RU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180727" y="5419807"/>
            <a:ext cx="437322" cy="369332"/>
            <a:chOff x="2451652" y="875505"/>
            <a:chExt cx="437322" cy="369332"/>
          </a:xfrm>
        </p:grpSpPr>
        <p:sp>
          <p:nvSpPr>
            <p:cNvPr id="28" name="Овал 27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6</a:t>
              </a:r>
              <a:endParaRPr lang="ru-RU" dirty="0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219986" y="831111"/>
            <a:ext cx="3097281" cy="652402"/>
            <a:chOff x="757196" y="831111"/>
            <a:chExt cx="3097281" cy="652402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>
              <a:off x="757196" y="1478585"/>
              <a:ext cx="2991844" cy="49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Заголовок 1"/>
            <p:cNvSpPr txBox="1">
              <a:spLocks/>
            </p:cNvSpPr>
            <p:nvPr/>
          </p:nvSpPr>
          <p:spPr>
            <a:xfrm>
              <a:off x="1262187" y="831111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t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just">
                <a:lnSpc>
                  <a:spcPct val="1000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АПК </a:t>
              </a:r>
            </a:p>
            <a:p>
              <a:pPr marL="342900" indent="-342900" algn="just">
                <a:lnSpc>
                  <a:spcPct val="1000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строительство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202096" y="1702571"/>
            <a:ext cx="3107468" cy="666226"/>
            <a:chOff x="727876" y="1919741"/>
            <a:chExt cx="3107468" cy="666226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727876" y="2575982"/>
              <a:ext cx="3021164" cy="99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Заголовок 1"/>
            <p:cNvSpPr txBox="1">
              <a:spLocks/>
            </p:cNvSpPr>
            <p:nvPr/>
          </p:nvSpPr>
          <p:spPr>
            <a:xfrm>
              <a:off x="1243054" y="1919741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t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just">
                <a:lnSpc>
                  <a:spcPct val="1000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соц. сферы </a:t>
              </a:r>
            </a:p>
            <a:p>
              <a:pPr marL="342900" indent="-342900" algn="just">
                <a:lnSpc>
                  <a:spcPct val="1000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строительство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253614" y="2513539"/>
            <a:ext cx="3085767" cy="660090"/>
            <a:chOff x="779394" y="2993599"/>
            <a:chExt cx="3085767" cy="66009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779394" y="3647905"/>
              <a:ext cx="3085767" cy="578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Заголовок 1"/>
            <p:cNvSpPr txBox="1">
              <a:spLocks/>
            </p:cNvSpPr>
            <p:nvPr/>
          </p:nvSpPr>
          <p:spPr>
            <a:xfrm>
              <a:off x="1272871" y="2993599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t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just">
                <a:lnSpc>
                  <a:spcPct val="1000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АПК </a:t>
              </a:r>
            </a:p>
            <a:p>
              <a:pPr marL="342900" indent="-342900" algn="just">
                <a:lnSpc>
                  <a:spcPct val="1000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приобретение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253614" y="3418292"/>
            <a:ext cx="3148715" cy="646217"/>
            <a:chOff x="710814" y="4001222"/>
            <a:chExt cx="3148715" cy="646217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710814" y="4639584"/>
              <a:ext cx="3148715" cy="78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Заголовок 1"/>
            <p:cNvSpPr txBox="1">
              <a:spLocks/>
            </p:cNvSpPr>
            <p:nvPr/>
          </p:nvSpPr>
          <p:spPr>
            <a:xfrm>
              <a:off x="1267239" y="4001222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t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just">
                <a:lnSpc>
                  <a:spcPct val="1000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соц. сферы </a:t>
              </a:r>
            </a:p>
            <a:p>
              <a:pPr marL="342900" indent="-342900" algn="just">
                <a:lnSpc>
                  <a:spcPct val="1000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приобретение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253614" y="4298111"/>
            <a:ext cx="3131156" cy="708224"/>
            <a:chOff x="710814" y="5018201"/>
            <a:chExt cx="3131156" cy="70822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710814" y="5689092"/>
              <a:ext cx="3131156" cy="373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Заголовок 1"/>
            <p:cNvSpPr txBox="1">
              <a:spLocks/>
            </p:cNvSpPr>
            <p:nvPr/>
          </p:nvSpPr>
          <p:spPr>
            <a:xfrm>
              <a:off x="1249680" y="5018201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ctr" anchorCtr="1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>
                <a:lnSpc>
                  <a:spcPct val="1000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строительство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53614" y="5236325"/>
            <a:ext cx="3141178" cy="648493"/>
            <a:chOff x="1282314" y="5853545"/>
            <a:chExt cx="3141178" cy="648493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1282314" y="6502038"/>
              <a:ext cx="314117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Заголовок 1"/>
            <p:cNvSpPr txBox="1">
              <a:spLocks/>
            </p:cNvSpPr>
            <p:nvPr/>
          </p:nvSpPr>
          <p:spPr>
            <a:xfrm>
              <a:off x="1831202" y="5853545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ctr" anchorCtr="1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just">
                <a:lnSpc>
                  <a:spcPct val="1000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приобретение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Заголовок 1"/>
          <p:cNvSpPr txBox="1">
            <a:spLocks/>
          </p:cNvSpPr>
          <p:nvPr/>
        </p:nvSpPr>
        <p:spPr>
          <a:xfrm>
            <a:off x="7128468" y="838506"/>
            <a:ext cx="4724607" cy="4318775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Приоритет: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имеющие 3 и более детей;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– участники программы "Социальное развитие села до 2013 года"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улучшающие жилищные условия на территории реализации проектов комплексного обустройства площадок под компактную жилищную застройку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начавшие строительство дома (квартиры), в том числе путем участия в долевом строительстве</a:t>
            </a: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3621563" y="2235493"/>
            <a:ext cx="2992481" cy="1639546"/>
          </a:xfrm>
          <a:prstGeom prst="rect">
            <a:avLst/>
          </a:prstGeom>
          <a:solidFill>
            <a:schemeClr val="bg1">
              <a:alpha val="74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Учитывается х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ронологическая последовательность 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подачи заявления</a:t>
            </a:r>
            <a:endParaRPr lang="ru-RU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13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6321540"/>
            <a:ext cx="12192000" cy="536460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lnSpc>
                <a:spcPts val="2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АПК – агропромышленный комплекс; соц. сфера – социальная сфера; МС – молодая семья, молодой специалист; МС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переезжающие молодая семья, молодой специалист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129706" y="831867"/>
            <a:ext cx="437322" cy="369332"/>
            <a:chOff x="2451652" y="875505"/>
            <a:chExt cx="437322" cy="369332"/>
          </a:xfrm>
        </p:grpSpPr>
        <p:sp>
          <p:nvSpPr>
            <p:cNvPr id="12" name="Овал 11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129209" y="1461222"/>
            <a:ext cx="437322" cy="369332"/>
            <a:chOff x="2451652" y="875505"/>
            <a:chExt cx="437322" cy="369332"/>
          </a:xfrm>
        </p:grpSpPr>
        <p:sp>
          <p:nvSpPr>
            <p:cNvPr id="16" name="Овал 15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2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151572" y="2158707"/>
            <a:ext cx="437322" cy="369332"/>
            <a:chOff x="2451652" y="875505"/>
            <a:chExt cx="437322" cy="369332"/>
          </a:xfrm>
        </p:grpSpPr>
        <p:sp>
          <p:nvSpPr>
            <p:cNvPr id="19" name="Овал 18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3</a:t>
              </a:r>
              <a:endParaRPr lang="ru-RU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147099" y="2821327"/>
            <a:ext cx="437322" cy="369332"/>
            <a:chOff x="2451652" y="875505"/>
            <a:chExt cx="437322" cy="369332"/>
          </a:xfrm>
        </p:grpSpPr>
        <p:sp>
          <p:nvSpPr>
            <p:cNvPr id="22" name="Овал 21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4</a:t>
              </a:r>
              <a:endParaRPr lang="ru-RU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80727" y="3560508"/>
            <a:ext cx="437322" cy="369332"/>
            <a:chOff x="2451652" y="875505"/>
            <a:chExt cx="437322" cy="369332"/>
          </a:xfrm>
        </p:grpSpPr>
        <p:sp>
          <p:nvSpPr>
            <p:cNvPr id="25" name="Овал 24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5</a:t>
              </a:r>
              <a:endParaRPr lang="ru-RU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180727" y="4316733"/>
            <a:ext cx="437322" cy="369332"/>
            <a:chOff x="2451652" y="875505"/>
            <a:chExt cx="437322" cy="369332"/>
          </a:xfrm>
        </p:grpSpPr>
        <p:sp>
          <p:nvSpPr>
            <p:cNvPr id="28" name="Овал 27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6</a:t>
              </a:r>
              <a:endParaRPr lang="ru-RU" dirty="0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202096" y="1373421"/>
            <a:ext cx="3107468" cy="639722"/>
            <a:chOff x="727876" y="1946245"/>
            <a:chExt cx="3107468" cy="63972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727876" y="2575982"/>
              <a:ext cx="3021164" cy="99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Заголовок 1"/>
            <p:cNvSpPr txBox="1">
              <a:spLocks/>
            </p:cNvSpPr>
            <p:nvPr/>
          </p:nvSpPr>
          <p:spPr>
            <a:xfrm>
              <a:off x="1243054" y="1946245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ctr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just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МС (</a:t>
              </a:r>
              <a:r>
                <a:rPr lang="ru-RU" sz="1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переезж</a:t>
              </a: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marL="342900" indent="-342900" algn="just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соц. сферы </a:t>
              </a:r>
            </a:p>
            <a:p>
              <a:pPr marL="342900" indent="-342900" algn="just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строительство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253614" y="2042261"/>
            <a:ext cx="3085767" cy="633586"/>
            <a:chOff x="779394" y="2900835"/>
            <a:chExt cx="3085767" cy="633586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779394" y="3528637"/>
              <a:ext cx="3085767" cy="578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Заголовок 1"/>
            <p:cNvSpPr txBox="1">
              <a:spLocks/>
            </p:cNvSpPr>
            <p:nvPr/>
          </p:nvSpPr>
          <p:spPr>
            <a:xfrm>
              <a:off x="1246367" y="2900835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ctr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just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АПК </a:t>
              </a:r>
            </a:p>
            <a:p>
              <a:pPr marL="342900" indent="-342900" algn="just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строительство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253614" y="2703838"/>
            <a:ext cx="3148715" cy="646217"/>
            <a:chOff x="710814" y="4001222"/>
            <a:chExt cx="3148715" cy="646217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710814" y="4639584"/>
              <a:ext cx="3148715" cy="78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Заголовок 1"/>
            <p:cNvSpPr txBox="1">
              <a:spLocks/>
            </p:cNvSpPr>
            <p:nvPr/>
          </p:nvSpPr>
          <p:spPr>
            <a:xfrm>
              <a:off x="1174475" y="4001222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ctr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just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соц. сферы </a:t>
              </a:r>
            </a:p>
            <a:p>
              <a:pPr marL="342900" indent="-342900" algn="just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строительство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253614" y="3423637"/>
            <a:ext cx="3131156" cy="708224"/>
            <a:chOff x="710814" y="5018201"/>
            <a:chExt cx="3131156" cy="70822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710814" y="5689092"/>
              <a:ext cx="3131156" cy="373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Заголовок 1"/>
            <p:cNvSpPr txBox="1">
              <a:spLocks/>
            </p:cNvSpPr>
            <p:nvPr/>
          </p:nvSpPr>
          <p:spPr>
            <a:xfrm>
              <a:off x="1209924" y="5018201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ctr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l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МС (</a:t>
              </a:r>
              <a:r>
                <a:rPr lang="ru-RU" sz="1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переезж</a:t>
              </a: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marL="342900" indent="-342900" algn="l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АПК</a:t>
              </a:r>
            </a:p>
            <a:p>
              <a:pPr marL="342900" indent="-342900" algn="l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приобретение </a:t>
              </a: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53614" y="4205973"/>
            <a:ext cx="3141178" cy="701501"/>
            <a:chOff x="1282314" y="5800537"/>
            <a:chExt cx="3141178" cy="701501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1282314" y="6502038"/>
              <a:ext cx="314117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Заголовок 1"/>
            <p:cNvSpPr txBox="1">
              <a:spLocks/>
            </p:cNvSpPr>
            <p:nvPr/>
          </p:nvSpPr>
          <p:spPr>
            <a:xfrm>
              <a:off x="1791446" y="5800537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ctr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l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МС (</a:t>
              </a:r>
              <a:r>
                <a:rPr lang="ru-RU" sz="1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переезж</a:t>
              </a: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marL="342900" indent="-342900" algn="l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соц. сферы</a:t>
              </a:r>
            </a:p>
            <a:p>
              <a:pPr marL="342900" indent="-342900" algn="l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приобретение</a:t>
              </a:r>
              <a:r>
                <a:rPr lang="ru-RU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Заголовок 1"/>
          <p:cNvSpPr txBox="1">
            <a:spLocks/>
          </p:cNvSpPr>
          <p:nvPr/>
        </p:nvSpPr>
        <p:spPr>
          <a:xfrm>
            <a:off x="7128468" y="1238556"/>
            <a:ext cx="4724607" cy="4318775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Приоритет: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имеющие 3 и более детей;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– участники программы "Социальное развитие села до 2013 года"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улучшающие жилищные условия на территории реализации проектов комплексного обустройства площадок под компактную жилищную застройку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граждане, начавшие строительство дома (квартиры), в том числе путем участия в долевом строительстве</a:t>
            </a:r>
          </a:p>
        </p:txBody>
      </p:sp>
      <p:sp>
        <p:nvSpPr>
          <p:cNvPr id="59" name="Заголовок 1"/>
          <p:cNvSpPr txBox="1">
            <a:spLocks/>
          </p:cNvSpPr>
          <p:nvPr/>
        </p:nvSpPr>
        <p:spPr>
          <a:xfrm>
            <a:off x="3621563" y="2235493"/>
            <a:ext cx="2992481" cy="1639546"/>
          </a:xfrm>
          <a:prstGeom prst="rect">
            <a:avLst/>
          </a:prstGeom>
          <a:solidFill>
            <a:schemeClr val="bg1">
              <a:alpha val="74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Учитывается х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ронологическая последовательность 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подачи заявления</a:t>
            </a:r>
            <a:endParaRPr lang="ru-RU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147599" y="5065477"/>
            <a:ext cx="437322" cy="369332"/>
            <a:chOff x="2451652" y="875505"/>
            <a:chExt cx="437322" cy="369332"/>
          </a:xfrm>
        </p:grpSpPr>
        <p:sp>
          <p:nvSpPr>
            <p:cNvPr id="43" name="Овал 42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7</a:t>
              </a: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220486" y="4954717"/>
            <a:ext cx="3141178" cy="648493"/>
            <a:chOff x="1282314" y="5800537"/>
            <a:chExt cx="3141178" cy="648493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>
              <a:off x="1282314" y="6449030"/>
              <a:ext cx="314117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Заголовок 1"/>
            <p:cNvSpPr txBox="1">
              <a:spLocks/>
            </p:cNvSpPr>
            <p:nvPr/>
          </p:nvSpPr>
          <p:spPr>
            <a:xfrm>
              <a:off x="1791446" y="5800537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ctr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l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АПК</a:t>
              </a:r>
            </a:p>
            <a:p>
              <a:pPr marL="342900" indent="-342900" algn="l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приобретение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154227" y="5761214"/>
            <a:ext cx="437322" cy="369332"/>
            <a:chOff x="2451652" y="875505"/>
            <a:chExt cx="437322" cy="369332"/>
          </a:xfrm>
        </p:grpSpPr>
        <p:sp>
          <p:nvSpPr>
            <p:cNvPr id="55" name="Овал 54"/>
            <p:cNvSpPr/>
            <p:nvPr/>
          </p:nvSpPr>
          <p:spPr>
            <a:xfrm>
              <a:off x="2451652" y="901146"/>
              <a:ext cx="437322" cy="31805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24539" y="875505"/>
              <a:ext cx="3180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8</a:t>
              </a: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227114" y="5650454"/>
            <a:ext cx="3141178" cy="622852"/>
            <a:chOff x="1282314" y="5800537"/>
            <a:chExt cx="3141178" cy="622852"/>
          </a:xfrm>
        </p:grpSpPr>
        <p:sp>
          <p:nvSpPr>
            <p:cNvPr id="60" name="Заголовок 1"/>
            <p:cNvSpPr txBox="1">
              <a:spLocks/>
            </p:cNvSpPr>
            <p:nvPr/>
          </p:nvSpPr>
          <p:spPr>
            <a:xfrm>
              <a:off x="1791446" y="5800537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ctr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l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соц. сферы</a:t>
              </a:r>
            </a:p>
            <a:p>
              <a:pPr marL="342900" indent="-342900" algn="l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приобретение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8" name="Прямая соединительная линия 57"/>
            <p:cNvCxnSpPr/>
            <p:nvPr/>
          </p:nvCxnSpPr>
          <p:spPr>
            <a:xfrm>
              <a:off x="1282314" y="6380450"/>
              <a:ext cx="314117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94281"/>
          </a:xfrm>
          <a:solidFill>
            <a:schemeClr val="bg1">
              <a:alpha val="74000"/>
            </a:schemeClr>
          </a:solidFill>
        </p:spPr>
        <p:txBody>
          <a:bodyPr anchor="t" anchorCtr="0">
            <a:noAutofit/>
          </a:bodyPr>
          <a:lstStyle/>
          <a:p>
            <a:pPr>
              <a:lnSpc>
                <a:spcPts val="3000"/>
              </a:lnSpc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Очередность предоставления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выплаты молодым семьям и молодым специалистам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219986" y="710847"/>
            <a:ext cx="3097281" cy="622852"/>
            <a:chOff x="757196" y="870867"/>
            <a:chExt cx="3097281" cy="622852"/>
          </a:xfrm>
        </p:grpSpPr>
        <p:sp>
          <p:nvSpPr>
            <p:cNvPr id="30" name="Заголовок 1"/>
            <p:cNvSpPr txBox="1">
              <a:spLocks/>
            </p:cNvSpPr>
            <p:nvPr/>
          </p:nvSpPr>
          <p:spPr>
            <a:xfrm>
              <a:off x="1262187" y="870867"/>
              <a:ext cx="2592290" cy="622852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</p:spPr>
          <p:txBody>
            <a:bodyPr vert="horz" lIns="91440" tIns="45720" rIns="91440" bIns="45720" rtlCol="0" anchor="ctr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342900" indent="-342900" algn="just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МС (</a:t>
              </a:r>
              <a:r>
                <a:rPr lang="ru-RU" sz="18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переезж</a:t>
              </a: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marL="342900" indent="-342900" algn="just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работник АПК </a:t>
              </a:r>
            </a:p>
            <a:p>
              <a:pPr marL="342900" indent="-342900" algn="just">
                <a:lnSpc>
                  <a:spcPts val="1600"/>
                </a:lnSpc>
                <a:buFont typeface="Wingdings" panose="05000000000000000000" pitchFamily="2" charset="2"/>
                <a:buChar char="ü"/>
              </a:pPr>
              <a:r>
                <a: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строительство жилья</a:t>
              </a:r>
              <a:endPara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757196" y="1478585"/>
              <a:ext cx="2991844" cy="49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776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617219"/>
          </a:xfrm>
          <a:solidFill>
            <a:schemeClr val="bg1">
              <a:alpha val="74000"/>
            </a:schemeClr>
          </a:solidFill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 для постановки в очередь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601641"/>
              </p:ext>
            </p:extLst>
          </p:nvPr>
        </p:nvGraphicFramePr>
        <p:xfrm>
          <a:off x="0" y="617220"/>
          <a:ext cx="12192001" cy="6339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3160"/>
                <a:gridCol w="64788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Гражданин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Молодая семья, молодой специалист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документов,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удостоверяющих личность заявителя и членов его семьи;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документов,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подтверждающих родственные отношения между лицами, указанными в заявлении в качестве членов семьи;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документов, подтверждающих наличие у заявителя собственных и (или) заемных средств;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документы, подтверждающие признание заявителя нуждающимся в улучшении жилищных условий;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трудовой книжки или документов, содержащих сведения о государственной регистрации физического лица в качестве ИП;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разрешительные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документы на строительство жилья, документы подтверждающие стоимость жилья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документов,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удостоверяющих личность заявителя и членов его семьи;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документа об образовании молодого специалиста;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свидетельства о браке (для лиц, состоящих в браке);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свидетельства о рождении (или об усыновлении) ребенка (детей);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трудового договора с работодателем или документа, подтверждающего государственную регистрацию физического лица в качестве ИП;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соглашения с работодателем о трудоустройстве в сельской местности;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документы, подтверждающие признание заявителя нуждающимся в улучшении жилищных условий;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копии документов, подтверждающих наличие у заявителя собственных и (или) заемных средств;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разрешительные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документы на строительство жилья, документы подтверждающие стоимость жилья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6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051559"/>
          </a:xfrm>
          <a:solidFill>
            <a:schemeClr val="bg1">
              <a:alpha val="74000"/>
            </a:schemeClr>
          </a:solidFill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документов, подтверждающих разрешение на строительство и стоимость жилья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93462" y="3005301"/>
            <a:ext cx="6850486" cy="1139187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При завершении ранее начатого строительства:</a:t>
            </a:r>
          </a:p>
          <a:p>
            <a:pPr marL="342900" indent="-342900" algn="l">
              <a:lnSpc>
                <a:spcPts val="2000"/>
              </a:lnSpc>
              <a:buFontTx/>
              <a:buChar char="-"/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копия заключения об оценке рыночной стоимости объекта незавершенного строительства;</a:t>
            </a:r>
          </a:p>
          <a:p>
            <a:pPr marL="342900" indent="-342900" algn="l">
              <a:lnSpc>
                <a:spcPts val="2000"/>
              </a:lnSpc>
              <a:buFontTx/>
              <a:buChar char="-"/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договора подряда на достройку жилого дома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93462" y="4221589"/>
            <a:ext cx="6850486" cy="611097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При участии в долевом строительстве:</a:t>
            </a:r>
          </a:p>
          <a:p>
            <a:pPr marL="342900" indent="-342900" algn="l">
              <a:lnSpc>
                <a:spcPts val="2000"/>
              </a:lnSpc>
              <a:buFontTx/>
              <a:buChar char="-"/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договора участия в долевом строительстве</a:t>
            </a:r>
          </a:p>
        </p:txBody>
      </p:sp>
      <p:sp>
        <p:nvSpPr>
          <p:cNvPr id="10" name="Плюс 9"/>
          <p:cNvSpPr/>
          <p:nvPr/>
        </p:nvSpPr>
        <p:spPr>
          <a:xfrm>
            <a:off x="0" y="3471238"/>
            <a:ext cx="354330" cy="344956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люс 10"/>
          <p:cNvSpPr/>
          <p:nvPr/>
        </p:nvSpPr>
        <p:spPr>
          <a:xfrm>
            <a:off x="-10208" y="4354659"/>
            <a:ext cx="354330" cy="344956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01830" y="4906135"/>
            <a:ext cx="6842118" cy="829651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При строительстве собственными силами:</a:t>
            </a:r>
          </a:p>
          <a:p>
            <a:pPr marL="342900" indent="-342900" algn="l">
              <a:lnSpc>
                <a:spcPts val="2000"/>
              </a:lnSpc>
              <a:buFontTx/>
              <a:buChar char="-"/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копии договоров купли-продажи материалов, оборудования</a:t>
            </a:r>
          </a:p>
        </p:txBody>
      </p:sp>
      <p:sp>
        <p:nvSpPr>
          <p:cNvPr id="13" name="Плюс 12"/>
          <p:cNvSpPr/>
          <p:nvPr/>
        </p:nvSpPr>
        <p:spPr>
          <a:xfrm>
            <a:off x="-24013" y="5192418"/>
            <a:ext cx="354330" cy="344956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люс 13"/>
          <p:cNvSpPr/>
          <p:nvPr/>
        </p:nvSpPr>
        <p:spPr>
          <a:xfrm>
            <a:off x="-24013" y="6081247"/>
            <a:ext cx="354330" cy="344956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01830" y="5797360"/>
            <a:ext cx="6842118" cy="947824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При строительстве за счет ипотечного кредита:</a:t>
            </a:r>
          </a:p>
          <a:p>
            <a:pPr marL="342900" indent="-342900" algn="l">
              <a:lnSpc>
                <a:spcPts val="2000"/>
              </a:lnSpc>
              <a:buFontTx/>
              <a:buChar char="-"/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договора об ипотеке на строительство;</a:t>
            </a:r>
          </a:p>
          <a:p>
            <a:pPr marL="342900" indent="-342900" algn="l">
              <a:lnSpc>
                <a:spcPts val="2000"/>
              </a:lnSpc>
              <a:buFontTx/>
              <a:buChar char="-"/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кредитной организации об остатке суммы долга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784556" y="1077851"/>
            <a:ext cx="4082257" cy="844528"/>
          </a:xfrm>
          <a:prstGeom prst="rect">
            <a:avLst/>
          </a:prstGeom>
          <a:solidFill>
            <a:schemeClr val="bg1">
              <a:alpha val="74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приобретении готового жилья:</a:t>
            </a:r>
            <a:endParaRPr lang="ru-RU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7784556" y="2123891"/>
            <a:ext cx="4082257" cy="1641220"/>
          </a:xfrm>
          <a:prstGeom prst="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ru-RU" sz="22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договора купли-продажи;</a:t>
            </a:r>
          </a:p>
          <a:p>
            <a:pPr marL="342900" indent="-342900" algn="l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ru-RU" sz="22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копия технического или кадастрового паспорта жилого помещения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893366" y="1045854"/>
            <a:ext cx="5569988" cy="619274"/>
            <a:chOff x="893366" y="1155582"/>
            <a:chExt cx="5569988" cy="619274"/>
          </a:xfrm>
        </p:grpSpPr>
        <p:sp>
          <p:nvSpPr>
            <p:cNvPr id="5" name="Заголовок 1"/>
            <p:cNvSpPr txBox="1">
              <a:spLocks/>
            </p:cNvSpPr>
            <p:nvPr/>
          </p:nvSpPr>
          <p:spPr>
            <a:xfrm>
              <a:off x="1630367" y="1155582"/>
              <a:ext cx="4082257" cy="514183"/>
            </a:xfrm>
            <a:prstGeom prst="rect">
              <a:avLst/>
            </a:prstGeom>
            <a:solidFill>
              <a:schemeClr val="bg1">
                <a:alpha val="74000"/>
              </a:schemeClr>
            </a:solidFill>
            <a:ln w="28575">
              <a:solidFill>
                <a:schemeClr val="tx1"/>
              </a:solidFill>
              <a:prstDash val="sysDot"/>
            </a:ln>
          </p:spPr>
          <p:txBody>
            <a:bodyPr vert="horz" lIns="91440" tIns="45720" rIns="91440" bIns="45720" rtlCol="0" anchor="t" anchorCtr="0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строительстве жилья:</a:t>
              </a:r>
              <a:endPara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единительная линия 21"/>
            <p:cNvCxnSpPr>
              <a:stCxn id="5" idx="1"/>
            </p:cNvCxnSpPr>
            <p:nvPr/>
          </p:nvCxnSpPr>
          <p:spPr>
            <a:xfrm flipH="1">
              <a:off x="902970" y="1412674"/>
              <a:ext cx="727397" cy="464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5730240" y="1416484"/>
              <a:ext cx="727397" cy="464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893366" y="1421130"/>
              <a:ext cx="11198" cy="3499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6457637" y="1424940"/>
              <a:ext cx="5717" cy="3499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Заголовок 1"/>
          <p:cNvSpPr txBox="1">
            <a:spLocks/>
          </p:cNvSpPr>
          <p:nvPr/>
        </p:nvSpPr>
        <p:spPr>
          <a:xfrm>
            <a:off x="118753" y="1621611"/>
            <a:ext cx="7303325" cy="1353833"/>
          </a:xfrm>
          <a:prstGeom prst="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ru-RU" sz="22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копия разрешения на строительство;</a:t>
            </a:r>
          </a:p>
          <a:p>
            <a:pPr marL="342900" indent="-342900" algn="l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ru-RU" sz="22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ЕГРН о правах на земельный участок для строительства дома;</a:t>
            </a:r>
          </a:p>
          <a:p>
            <a:pPr marL="342900" indent="-342900" algn="l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ru-RU" sz="22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договора на право пользования земельным участком</a:t>
            </a: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7680033" y="4699615"/>
            <a:ext cx="4426623" cy="1308087"/>
          </a:xfrm>
          <a:prstGeom prst="rect">
            <a:avLst/>
          </a:prstGeom>
          <a:solidFill>
            <a:schemeClr val="bg1">
              <a:alpha val="74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2000"/>
              </a:lnSpc>
            </a:pPr>
            <a:r>
              <a:rPr lang="ru-RU" sz="2000" b="1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При строительстве с привлечением подрядной организации:</a:t>
            </a:r>
          </a:p>
          <a:p>
            <a:pPr marL="342900" indent="-342900" algn="just">
              <a:lnSpc>
                <a:spcPts val="2000"/>
              </a:lnSpc>
              <a:buFontTx/>
              <a:buChar char="-"/>
            </a:pPr>
            <a:r>
              <a:rPr lang="ru-RU" sz="2000" dirty="0" smtClean="0">
                <a:ln w="6350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договора подряда на строительство с приложением сметы</a:t>
            </a:r>
          </a:p>
        </p:txBody>
      </p:sp>
      <p:sp>
        <p:nvSpPr>
          <p:cNvPr id="24" name="Плюс 23"/>
          <p:cNvSpPr/>
          <p:nvPr/>
        </p:nvSpPr>
        <p:spPr>
          <a:xfrm>
            <a:off x="7297283" y="5186322"/>
            <a:ext cx="354330" cy="344956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84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1078</Words>
  <Application>Microsoft Office PowerPoint</Application>
  <PresentationFormat>Широкоэкранный</PresentationFormat>
  <Paragraphs>153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Verdana</vt:lpstr>
      <vt:lpstr>Wingdings</vt:lpstr>
      <vt:lpstr>Тема Office</vt:lpstr>
      <vt:lpstr>Реализация мероприятия  "Улучшение жилищных условий граждан, проживающих в сельской местности, в том числе молодых семей и молодых специалистов" в рамках федеральной государственной программы развития сельского хозяйства и регулирования рынков сельскохозяйственной продукции, сырья и продовольствия на 2013 - 2020 годы</vt:lpstr>
      <vt:lpstr>Реализация мероприятия  осуществляется путем предоставления социальной выплаты  на строительство (приобретение) жилья</vt:lpstr>
      <vt:lpstr>Особенности данного вида государственной поддержки</vt:lpstr>
      <vt:lpstr>Категории получателей социальной выплаты </vt:lpstr>
      <vt:lpstr>Условия получения социальной выплаты молодыми семьями и молодыми специалистами, изъявившими желание постоянно проживать и работать в агропромышленном комплексе или социальной сфере (основное место работы) в сельской местности (переезжающие)</vt:lpstr>
      <vt:lpstr>Очередность предоставления социальной выплаты гражданам</vt:lpstr>
      <vt:lpstr>Очередность предоставления социальной выплаты молодым семьям и молодым специалистам</vt:lpstr>
      <vt:lpstr>Перечень документов для постановки в очередь </vt:lpstr>
      <vt:lpstr>Перечень документов, подтверждающих разрешение на строительство и стоимость жилья</vt:lpstr>
      <vt:lpstr>Сроки формирования списка получателей социальной выплаты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мероприятия  "Улучшение жилищных условий граждан, проживающих в сельской местности, в том числе молодых семей и молодых специалистов" в рамках подпрограммы "Устойчивое развитие сельских территорий"</dc:title>
  <dc:creator>Осел</dc:creator>
  <cp:lastModifiedBy>Гладун Эдуард Владимирович</cp:lastModifiedBy>
  <cp:revision>41</cp:revision>
  <cp:lastPrinted>2018-10-08T01:38:26Z</cp:lastPrinted>
  <dcterms:created xsi:type="dcterms:W3CDTF">2018-10-07T01:42:12Z</dcterms:created>
  <dcterms:modified xsi:type="dcterms:W3CDTF">2018-10-09T01:57:29Z</dcterms:modified>
</cp:coreProperties>
</file>